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870" r:id="rId6"/>
    <p:sldId id="873" r:id="rId7"/>
    <p:sldId id="893" r:id="rId8"/>
    <p:sldId id="894" r:id="rId9"/>
    <p:sldId id="258" r:id="rId10"/>
    <p:sldId id="895" r:id="rId11"/>
    <p:sldId id="897" r:id="rId12"/>
    <p:sldId id="896" r:id="rId13"/>
    <p:sldId id="881" r:id="rId14"/>
    <p:sldId id="898" r:id="rId15"/>
    <p:sldId id="900" r:id="rId16"/>
    <p:sldId id="888" r:id="rId17"/>
    <p:sldId id="904" r:id="rId18"/>
    <p:sldId id="901" r:id="rId19"/>
    <p:sldId id="905" r:id="rId20"/>
    <p:sldId id="906" r:id="rId21"/>
    <p:sldId id="907" r:id="rId22"/>
    <p:sldId id="909" r:id="rId23"/>
    <p:sldId id="910" r:id="rId24"/>
    <p:sldId id="908" r:id="rId25"/>
    <p:sldId id="911" r:id="rId26"/>
    <p:sldId id="263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168"/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72334" autoAdjust="0"/>
  </p:normalViewPr>
  <p:slideViewPr>
    <p:cSldViewPr>
      <p:cViewPr varScale="1">
        <p:scale>
          <a:sx n="109" d="100"/>
          <a:sy n="109" d="100"/>
        </p:scale>
        <p:origin x="1974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5.%20Diversity%20and%20Migration%20Ethnicity%20Irish%20Traveller%20and%20Religion\Analysis\Irish%20travell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5061.20231020T10101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7325317763049"/>
          <c:y val="4.1130434634312443E-2"/>
          <c:w val="0.75436526130436232"/>
          <c:h val="0.72126894012191178"/>
        </c:manualLayout>
      </c:layout>
      <c:pieChart>
        <c:varyColors val="1"/>
        <c:ser>
          <c:idx val="0"/>
          <c:order val="0"/>
          <c:tx>
            <c:strRef>
              <c:f>citizenship!$D$1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77-4E5B-B27C-5B0488A5C4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77-4E5B-B27C-5B0488A5C4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77-4E5B-B27C-5B0488A5C4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77-4E5B-B27C-5B0488A5C4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77-4E5B-B27C-5B0488A5C44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77-4E5B-B27C-5B0488A5C4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77-4E5B-B27C-5B0488A5C444}"/>
              </c:ext>
            </c:extLst>
          </c:dPt>
          <c:dLbls>
            <c:dLbl>
              <c:idx val="0"/>
              <c:layout>
                <c:manualLayout>
                  <c:x val="-9.632426462419208E-2"/>
                  <c:y val="0.131114452195718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77-4E5B-B27C-5B0488A5C444}"/>
                </c:ext>
              </c:extLst>
            </c:dLbl>
            <c:dLbl>
              <c:idx val="1"/>
              <c:layout>
                <c:manualLayout>
                  <c:x val="-0.15438603227092415"/>
                  <c:y val="-0.182864238489485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7-4E5B-B27C-5B0488A5C444}"/>
                </c:ext>
              </c:extLst>
            </c:dLbl>
            <c:dLbl>
              <c:idx val="4"/>
              <c:layout>
                <c:manualLayout>
                  <c:x val="0.17226163323900831"/>
                  <c:y val="6.27964369905715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77-4E5B-B27C-5B0488A5C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citizenship!$A$3:$A$9</c:f>
              <c:strCache>
                <c:ptCount val="7"/>
                <c:pt idx="0">
                  <c:v>UK</c:v>
                </c:pt>
                <c:pt idx="1">
                  <c:v>EU excl Ireland</c:v>
                </c:pt>
                <c:pt idx="2">
                  <c:v>Rest of Europe</c:v>
                </c:pt>
                <c:pt idx="3">
                  <c:v>Africa</c:v>
                </c:pt>
                <c:pt idx="4">
                  <c:v>Asia</c:v>
                </c:pt>
                <c:pt idx="5">
                  <c:v>The Americas</c:v>
                </c:pt>
                <c:pt idx="6">
                  <c:v>Other citizenships</c:v>
                </c:pt>
              </c:strCache>
            </c:strRef>
          </c:cat>
          <c:val>
            <c:numRef>
              <c:f>citizenship!$D$3:$D$9</c:f>
              <c:numCache>
                <c:formatCode>General</c:formatCode>
                <c:ptCount val="7"/>
                <c:pt idx="0">
                  <c:v>83347</c:v>
                </c:pt>
                <c:pt idx="1">
                  <c:v>312909</c:v>
                </c:pt>
                <c:pt idx="2">
                  <c:v>25273</c:v>
                </c:pt>
                <c:pt idx="3">
                  <c:v>34761</c:v>
                </c:pt>
                <c:pt idx="4">
                  <c:v>100320</c:v>
                </c:pt>
                <c:pt idx="5">
                  <c:v>53738</c:v>
                </c:pt>
                <c:pt idx="6">
                  <c:v>21437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77-4E5B-B27C-5B0488A5C4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41981461178111E-2"/>
          <c:y val="0.75794064382834503"/>
          <c:w val="0.92005780922954239"/>
          <c:h val="0.2178536111509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Average</a:t>
            </a:r>
            <a:r>
              <a:rPr lang="en-IE" baseline="0" dirty="0"/>
              <a:t> age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2-4CFF-B84A-D362FFC19B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88-472A-9F7B-1D50914ACBA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2-4CFF-B84A-D362FFC19B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88-472A-9F7B-1D50914ACB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42-4CFF-B84A-D362FFC19B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88-472A-9F7B-1D50914ACBA3}"/>
              </c:ext>
            </c:extLst>
          </c:dPt>
          <c:cat>
            <c:strRef>
              <c:f>'average age'!$A$1:$A$6</c:f>
              <c:strCache>
                <c:ptCount val="6"/>
                <c:pt idx="0">
                  <c:v>UK</c:v>
                </c:pt>
                <c:pt idx="2">
                  <c:v>Ireland</c:v>
                </c:pt>
                <c:pt idx="4">
                  <c:v>India</c:v>
                </c:pt>
                <c:pt idx="5">
                  <c:v>Ukraine</c:v>
                </c:pt>
              </c:strCache>
            </c:strRef>
          </c:cat>
          <c:val>
            <c:numRef>
              <c:f>'average age'!$B$1:$B$6</c:f>
              <c:numCache>
                <c:formatCode>General</c:formatCode>
                <c:ptCount val="6"/>
                <c:pt idx="0">
                  <c:v>49.7</c:v>
                </c:pt>
                <c:pt idx="2">
                  <c:v>39.4</c:v>
                </c:pt>
                <c:pt idx="4">
                  <c:v>28.5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2-4CFF-B84A-D362FFC19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4502456"/>
        <c:axId val="994501736"/>
      </c:barChart>
      <c:catAx>
        <c:axId val="994502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501736"/>
        <c:crosses val="autoZero"/>
        <c:auto val="1"/>
        <c:lblAlgn val="ctr"/>
        <c:lblOffset val="100"/>
        <c:noMultiLvlLbl val="0"/>
      </c:catAx>
      <c:valAx>
        <c:axId val="9945017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50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Top 5 languages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3312534046453"/>
          <c:y val="7.5369349503858901E-2"/>
          <c:w val="0.832675679690982"/>
          <c:h val="0.822322964866436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language!$A$3:$A$7</c:f>
              <c:strCache>
                <c:ptCount val="5"/>
                <c:pt idx="0">
                  <c:v>Polish</c:v>
                </c:pt>
                <c:pt idx="1">
                  <c:v>Romanian</c:v>
                </c:pt>
                <c:pt idx="2">
                  <c:v>French</c:v>
                </c:pt>
                <c:pt idx="3">
                  <c:v>Spanish</c:v>
                </c:pt>
                <c:pt idx="4">
                  <c:v>Portuguese</c:v>
                </c:pt>
              </c:strCache>
            </c:strRef>
          </c:cat>
          <c:val>
            <c:numRef>
              <c:f>language!$B$3:$B$7</c:f>
              <c:numCache>
                <c:formatCode>General</c:formatCode>
                <c:ptCount val="5"/>
                <c:pt idx="0">
                  <c:v>123968</c:v>
                </c:pt>
                <c:pt idx="1">
                  <c:v>57383</c:v>
                </c:pt>
                <c:pt idx="2">
                  <c:v>51568</c:v>
                </c:pt>
                <c:pt idx="3">
                  <c:v>48113</c:v>
                </c:pt>
                <c:pt idx="4">
                  <c:v>43985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9-437D-BF61-908EE7E6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538176"/>
        <c:axId val="980530616"/>
      </c:barChart>
      <c:catAx>
        <c:axId val="9805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530616"/>
        <c:crosses val="autoZero"/>
        <c:auto val="1"/>
        <c:lblAlgn val="ctr"/>
        <c:lblOffset val="100"/>
        <c:noMultiLvlLbl val="0"/>
      </c:catAx>
      <c:valAx>
        <c:axId val="980530616"/>
        <c:scaling>
          <c:orientation val="minMax"/>
          <c:max val="1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53817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Country</a:t>
            </a:r>
            <a:r>
              <a:rPr lang="en-IE" baseline="0" dirty="0"/>
              <a:t> of origin – Top 5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'country of origin'!$G$2:$G$6</c:f>
              <c:strCache>
                <c:ptCount val="5"/>
                <c:pt idx="0">
                  <c:v>England and Wales</c:v>
                </c:pt>
                <c:pt idx="1">
                  <c:v>Australia</c:v>
                </c:pt>
                <c:pt idx="2">
                  <c:v>Northern Ireland</c:v>
                </c:pt>
                <c:pt idx="3">
                  <c:v>USA</c:v>
                </c:pt>
                <c:pt idx="4">
                  <c:v>Canada</c:v>
                </c:pt>
              </c:strCache>
            </c:strRef>
          </c:cat>
          <c:val>
            <c:numRef>
              <c:f>'country of origin'!$H$2:$H$6</c:f>
              <c:numCache>
                <c:formatCode>General</c:formatCode>
                <c:ptCount val="5"/>
                <c:pt idx="0">
                  <c:v>5898</c:v>
                </c:pt>
                <c:pt idx="1">
                  <c:v>2560</c:v>
                </c:pt>
                <c:pt idx="2">
                  <c:v>2006</c:v>
                </c:pt>
                <c:pt idx="3">
                  <c:v>1844</c:v>
                </c:pt>
                <c:pt idx="4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5-4B8D-94D3-3EBD6875C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7266424"/>
        <c:axId val="1147264984"/>
      </c:barChart>
      <c:catAx>
        <c:axId val="114726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264984"/>
        <c:crosses val="autoZero"/>
        <c:auto val="1"/>
        <c:lblAlgn val="ctr"/>
        <c:lblOffset val="100"/>
        <c:noMultiLvlLbl val="0"/>
      </c:catAx>
      <c:valAx>
        <c:axId val="1147264984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26642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Country of origin – Top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'country of origin'!$K$1</c:f>
              <c:strCache>
                <c:ptCount val="1"/>
                <c:pt idx="0">
                  <c:v>Other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'country of origin'!$J$2:$J$6</c:f>
              <c:strCache>
                <c:ptCount val="5"/>
                <c:pt idx="0">
                  <c:v>India</c:v>
                </c:pt>
                <c:pt idx="1">
                  <c:v>Brazil</c:v>
                </c:pt>
                <c:pt idx="2">
                  <c:v>Spain</c:v>
                </c:pt>
                <c:pt idx="3">
                  <c:v>Ukraine</c:v>
                </c:pt>
                <c:pt idx="4">
                  <c:v>England and Wales</c:v>
                </c:pt>
              </c:strCache>
            </c:strRef>
          </c:cat>
          <c:val>
            <c:numRef>
              <c:f>'country of origin'!$K$2:$K$6</c:f>
              <c:numCache>
                <c:formatCode>General</c:formatCode>
                <c:ptCount val="5"/>
                <c:pt idx="0">
                  <c:v>9687</c:v>
                </c:pt>
                <c:pt idx="1">
                  <c:v>5175</c:v>
                </c:pt>
                <c:pt idx="2">
                  <c:v>4432</c:v>
                </c:pt>
                <c:pt idx="3">
                  <c:v>4247</c:v>
                </c:pt>
                <c:pt idx="4">
                  <c:v>3559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9-401A-9131-B83B6BF08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127504"/>
        <c:axId val="997127864"/>
      </c:barChart>
      <c:catAx>
        <c:axId val="9971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127864"/>
        <c:crosses val="autoZero"/>
        <c:auto val="1"/>
        <c:lblAlgn val="ctr"/>
        <c:lblOffset val="100"/>
        <c:noMultiLvlLbl val="0"/>
      </c:catAx>
      <c:valAx>
        <c:axId val="99712786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12750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Daily smokers by age group (%),</a:t>
            </a:r>
            <a:r>
              <a:rPr lang="en-IE" baseline="0" dirty="0"/>
              <a:t> 2022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10607636309616E-2"/>
          <c:y val="0.14868523431569211"/>
          <c:w val="0.86979819739513697"/>
          <c:h val="0.60062593610275083"/>
        </c:manualLayout>
      </c:layout>
      <c:lineChart>
        <c:grouping val="standard"/>
        <c:varyColors val="0"/>
        <c:ser>
          <c:idx val="0"/>
          <c:order val="0"/>
          <c:tx>
            <c:strRef>
              <c:f>smoke!$N$25</c:f>
              <c:strCache>
                <c:ptCount val="1"/>
                <c:pt idx="0">
                  <c:v>All people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smoke!$A$31:$A$45</c:f>
              <c:strCache>
                <c:ptCount val="15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85+</c:v>
                </c:pt>
              </c:strCache>
            </c:strRef>
          </c:cat>
          <c:val>
            <c:numRef>
              <c:f>smoke!$N$31:$N$45</c:f>
              <c:numCache>
                <c:formatCode>0%</c:formatCode>
                <c:ptCount val="15"/>
                <c:pt idx="0">
                  <c:v>2.4823890661689444E-2</c:v>
                </c:pt>
                <c:pt idx="1">
                  <c:v>0.10163329662126198</c:v>
                </c:pt>
                <c:pt idx="2">
                  <c:v>0.13531497719856223</c:v>
                </c:pt>
                <c:pt idx="3">
                  <c:v>0.13411473870037052</c:v>
                </c:pt>
                <c:pt idx="4">
                  <c:v>0.13296963132240466</c:v>
                </c:pt>
                <c:pt idx="5">
                  <c:v>0.12724756934988848</c:v>
                </c:pt>
                <c:pt idx="6">
                  <c:v>0.12676086786161125</c:v>
                </c:pt>
                <c:pt idx="7">
                  <c:v>0.13352299752663624</c:v>
                </c:pt>
                <c:pt idx="8">
                  <c:v>0.12915537801332885</c:v>
                </c:pt>
                <c:pt idx="9">
                  <c:v>0.12117696492382748</c:v>
                </c:pt>
                <c:pt idx="10">
                  <c:v>0.1029136879037031</c:v>
                </c:pt>
                <c:pt idx="11">
                  <c:v>8.2481937442970193E-2</c:v>
                </c:pt>
                <c:pt idx="12">
                  <c:v>6.4105163336712331E-2</c:v>
                </c:pt>
                <c:pt idx="13">
                  <c:v>4.6383098532800815E-2</c:v>
                </c:pt>
                <c:pt idx="14">
                  <c:v>2.98496804370336E-2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28-445D-BB1D-53FB3A83FFB4}"/>
            </c:ext>
          </c:extLst>
        </c:ser>
        <c:ser>
          <c:idx val="2"/>
          <c:order val="1"/>
          <c:tx>
            <c:strRef>
              <c:f>smoke!$S$25</c:f>
              <c:strCache>
                <c:ptCount val="1"/>
                <c:pt idx="0">
                  <c:v>Irish Travellers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smoke!$A$31:$A$45</c:f>
              <c:strCache>
                <c:ptCount val="15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85+</c:v>
                </c:pt>
              </c:strCache>
            </c:strRef>
          </c:cat>
          <c:val>
            <c:numRef>
              <c:f>smoke!$S$31:$S$45</c:f>
              <c:numCache>
                <c:formatCode>0%</c:formatCode>
                <c:ptCount val="15"/>
                <c:pt idx="0">
                  <c:v>6.205250596658711E-2</c:v>
                </c:pt>
                <c:pt idx="1">
                  <c:v>0.22015915119363394</c:v>
                </c:pt>
                <c:pt idx="2">
                  <c:v>0.29858429858429858</c:v>
                </c:pt>
                <c:pt idx="3">
                  <c:v>0.32273112807463955</c:v>
                </c:pt>
                <c:pt idx="4">
                  <c:v>0.33129411764705885</c:v>
                </c:pt>
                <c:pt idx="5">
                  <c:v>0.35710426796326311</c:v>
                </c:pt>
                <c:pt idx="6">
                  <c:v>0.3399588759424263</c:v>
                </c:pt>
                <c:pt idx="7">
                  <c:v>0.32203389830508472</c:v>
                </c:pt>
                <c:pt idx="8">
                  <c:v>0.29292929292929293</c:v>
                </c:pt>
                <c:pt idx="9">
                  <c:v>0.28736964078794902</c:v>
                </c:pt>
                <c:pt idx="10">
                  <c:v>0.23039999999999999</c:v>
                </c:pt>
                <c:pt idx="11">
                  <c:v>0.18137254901960784</c:v>
                </c:pt>
                <c:pt idx="12">
                  <c:v>0.16796875</c:v>
                </c:pt>
                <c:pt idx="13">
                  <c:v>0.11016949152542373</c:v>
                </c:pt>
                <c:pt idx="14">
                  <c:v>0.10126582278481013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28-445D-BB1D-53FB3A83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120032"/>
        <c:axId val="888112112"/>
      </c:lineChart>
      <c:catAx>
        <c:axId val="88812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4607562026444803"/>
              <c:y val="0.90896654256318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112112"/>
        <c:crosses val="autoZero"/>
        <c:auto val="1"/>
        <c:lblAlgn val="ctr"/>
        <c:lblOffset val="100"/>
        <c:noMultiLvlLbl val="0"/>
      </c:catAx>
      <c:valAx>
        <c:axId val="88811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1200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783241717426832"/>
          <c:y val="0.13861533338278534"/>
          <c:w val="0.33213366017927004"/>
          <c:h val="0.1798939728003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Roman Catholics</a:t>
            </a:r>
            <a:r>
              <a:rPr lang="en-IE" baseline="0" dirty="0"/>
              <a:t>, 2011 to 2022 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3312534046453"/>
          <c:y val="0.16357221609702316"/>
          <c:w val="0.832675679690982"/>
          <c:h val="0.58787870369566542"/>
        </c:manualLayout>
      </c:layout>
      <c:lineChart>
        <c:grouping val="standard"/>
        <c:varyColors val="0"/>
        <c:ser>
          <c:idx val="0"/>
          <c:order val="0"/>
          <c:tx>
            <c:strRef>
              <c:f>religion!$B$2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religion!$A$3:$A$20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85+</c:v>
                </c:pt>
              </c:strCache>
            </c:strRef>
          </c:cat>
          <c:val>
            <c:numRef>
              <c:f>religion!$B$3:$B$20</c:f>
              <c:numCache>
                <c:formatCode>General</c:formatCode>
                <c:ptCount val="18"/>
                <c:pt idx="0">
                  <c:v>296886</c:v>
                </c:pt>
                <c:pt idx="1">
                  <c:v>273547</c:v>
                </c:pt>
                <c:pt idx="2">
                  <c:v>266386</c:v>
                </c:pt>
                <c:pt idx="3">
                  <c:v>241816</c:v>
                </c:pt>
                <c:pt idx="4">
                  <c:v>231847</c:v>
                </c:pt>
                <c:pt idx="5">
                  <c:v>279294</c:v>
                </c:pt>
                <c:pt idx="6">
                  <c:v>308062</c:v>
                </c:pt>
                <c:pt idx="7">
                  <c:v>291036</c:v>
                </c:pt>
                <c:pt idx="8">
                  <c:v>269635</c:v>
                </c:pt>
                <c:pt idx="9">
                  <c:v>256383</c:v>
                </c:pt>
                <c:pt idx="10">
                  <c:v>233808</c:v>
                </c:pt>
                <c:pt idx="11">
                  <c:v>209926</c:v>
                </c:pt>
                <c:pt idx="12">
                  <c:v>190179</c:v>
                </c:pt>
                <c:pt idx="13">
                  <c:v>153117</c:v>
                </c:pt>
                <c:pt idx="14">
                  <c:v>118257</c:v>
                </c:pt>
                <c:pt idx="15">
                  <c:v>93494</c:v>
                </c:pt>
                <c:pt idx="16">
                  <c:v>64308</c:v>
                </c:pt>
                <c:pt idx="17">
                  <c:v>53206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FA-4646-A216-A808A58DFC2B}"/>
            </c:ext>
          </c:extLst>
        </c:ser>
        <c:ser>
          <c:idx val="1"/>
          <c:order val="1"/>
          <c:tx>
            <c:strRef>
              <c:f>religion!$C$2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religion!$A$3:$A$20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85+</c:v>
                </c:pt>
              </c:strCache>
            </c:strRef>
          </c:cat>
          <c:val>
            <c:numRef>
              <c:f>religion!$C$3:$C$20</c:f>
              <c:numCache>
                <c:formatCode>General</c:formatCode>
                <c:ptCount val="18"/>
                <c:pt idx="0">
                  <c:v>258559</c:v>
                </c:pt>
                <c:pt idx="1">
                  <c:v>291387</c:v>
                </c:pt>
                <c:pt idx="2">
                  <c:v>263993</c:v>
                </c:pt>
                <c:pt idx="3">
                  <c:v>238479</c:v>
                </c:pt>
                <c:pt idx="4">
                  <c:v>185874</c:v>
                </c:pt>
                <c:pt idx="5">
                  <c:v>191804</c:v>
                </c:pt>
                <c:pt idx="6">
                  <c:v>250317</c:v>
                </c:pt>
                <c:pt idx="7">
                  <c:v>279217</c:v>
                </c:pt>
                <c:pt idx="8">
                  <c:v>269116</c:v>
                </c:pt>
                <c:pt idx="9">
                  <c:v>252948</c:v>
                </c:pt>
                <c:pt idx="10">
                  <c:v>240771</c:v>
                </c:pt>
                <c:pt idx="11">
                  <c:v>219796</c:v>
                </c:pt>
                <c:pt idx="12">
                  <c:v>197853</c:v>
                </c:pt>
                <c:pt idx="13">
                  <c:v>178593</c:v>
                </c:pt>
                <c:pt idx="14">
                  <c:v>140411</c:v>
                </c:pt>
                <c:pt idx="15">
                  <c:v>102913</c:v>
                </c:pt>
                <c:pt idx="16">
                  <c:v>73578</c:v>
                </c:pt>
                <c:pt idx="17">
                  <c:v>61035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FA-4646-A216-A808A58DFC2B}"/>
            </c:ext>
          </c:extLst>
        </c:ser>
        <c:ser>
          <c:idx val="2"/>
          <c:order val="2"/>
          <c:tx>
            <c:strRef>
              <c:f>religion!$D$2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religion!$A$3:$A$20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85+</c:v>
                </c:pt>
              </c:strCache>
            </c:strRef>
          </c:cat>
          <c:val>
            <c:numRef>
              <c:f>religion!$D$3:$D$20</c:f>
              <c:numCache>
                <c:formatCode>General</c:formatCode>
                <c:ptCount val="18"/>
                <c:pt idx="0">
                  <c:v>191571</c:v>
                </c:pt>
                <c:pt idx="1">
                  <c:v>244104</c:v>
                </c:pt>
                <c:pt idx="2">
                  <c:v>275397</c:v>
                </c:pt>
                <c:pt idx="3">
                  <c:v>232870</c:v>
                </c:pt>
                <c:pt idx="4">
                  <c:v>182086</c:v>
                </c:pt>
                <c:pt idx="5">
                  <c:v>155014</c:v>
                </c:pt>
                <c:pt idx="6">
                  <c:v>176460</c:v>
                </c:pt>
                <c:pt idx="7">
                  <c:v>226002</c:v>
                </c:pt>
                <c:pt idx="8">
                  <c:v>262699</c:v>
                </c:pt>
                <c:pt idx="9">
                  <c:v>253315</c:v>
                </c:pt>
                <c:pt idx="10">
                  <c:v>241591</c:v>
                </c:pt>
                <c:pt idx="11">
                  <c:v>228376</c:v>
                </c:pt>
                <c:pt idx="12">
                  <c:v>208772</c:v>
                </c:pt>
                <c:pt idx="13">
                  <c:v>187236</c:v>
                </c:pt>
                <c:pt idx="14">
                  <c:v>164693</c:v>
                </c:pt>
                <c:pt idx="15">
                  <c:v>129279</c:v>
                </c:pt>
                <c:pt idx="16">
                  <c:v>83190</c:v>
                </c:pt>
                <c:pt idx="17">
                  <c:v>73206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FA-4646-A216-A808A58DF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271248"/>
        <c:axId val="1052269448"/>
      </c:lineChart>
      <c:catAx>
        <c:axId val="1052271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4576907839350272"/>
              <c:y val="0.92467405741867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269448"/>
        <c:crosses val="autoZero"/>
        <c:auto val="1"/>
        <c:lblAlgn val="ctr"/>
        <c:lblOffset val="100"/>
        <c:noMultiLvlLbl val="0"/>
      </c:catAx>
      <c:valAx>
        <c:axId val="105226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271248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31456445302822"/>
          <c:y val="0.1493930844091016"/>
          <c:w val="0.24862873272916358"/>
          <c:h val="0.21995641944977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No religion, 2011 to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3312534046453"/>
          <c:y val="0.16357221609702316"/>
          <c:w val="0.832675679690982"/>
          <c:h val="0.56141784371771608"/>
        </c:manualLayout>
      </c:layout>
      <c:lineChart>
        <c:grouping val="standard"/>
        <c:varyColors val="0"/>
        <c:ser>
          <c:idx val="0"/>
          <c:order val="0"/>
          <c:tx>
            <c:strRef>
              <c:f>religion!$E$2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religion!$A$3:$A$20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85+</c:v>
                </c:pt>
              </c:strCache>
            </c:strRef>
          </c:cat>
          <c:val>
            <c:numRef>
              <c:f>religion!$E$3:$E$20</c:f>
              <c:numCache>
                <c:formatCode>General</c:formatCode>
                <c:ptCount val="18"/>
                <c:pt idx="0">
                  <c:v>17589</c:v>
                </c:pt>
                <c:pt idx="1">
                  <c:v>9865</c:v>
                </c:pt>
                <c:pt idx="2">
                  <c:v>7902</c:v>
                </c:pt>
                <c:pt idx="3">
                  <c:v>13106</c:v>
                </c:pt>
                <c:pt idx="4">
                  <c:v>24721</c:v>
                </c:pt>
                <c:pt idx="5">
                  <c:v>33985</c:v>
                </c:pt>
                <c:pt idx="6">
                  <c:v>34192</c:v>
                </c:pt>
                <c:pt idx="7">
                  <c:v>27369</c:v>
                </c:pt>
                <c:pt idx="8">
                  <c:v>21650</c:v>
                </c:pt>
                <c:pt idx="9">
                  <c:v>18209</c:v>
                </c:pt>
                <c:pt idx="10">
                  <c:v>15340</c:v>
                </c:pt>
                <c:pt idx="11">
                  <c:v>12999</c:v>
                </c:pt>
                <c:pt idx="12">
                  <c:v>9276</c:v>
                </c:pt>
                <c:pt idx="13">
                  <c:v>5467</c:v>
                </c:pt>
                <c:pt idx="14">
                  <c:v>2699</c:v>
                </c:pt>
                <c:pt idx="15">
                  <c:v>1411</c:v>
                </c:pt>
                <c:pt idx="16">
                  <c:v>650</c:v>
                </c:pt>
                <c:pt idx="17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25-415D-B920-453F22BC3AF6}"/>
            </c:ext>
          </c:extLst>
        </c:ser>
        <c:ser>
          <c:idx val="1"/>
          <c:order val="1"/>
          <c:tx>
            <c:strRef>
              <c:f>religion!$F$2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religion!$A$3:$A$20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85+</c:v>
                </c:pt>
              </c:strCache>
            </c:strRef>
          </c:cat>
          <c:val>
            <c:numRef>
              <c:f>religion!$F$3:$F$20</c:f>
              <c:numCache>
                <c:formatCode>General</c:formatCode>
                <c:ptCount val="18"/>
                <c:pt idx="0">
                  <c:v>30501</c:v>
                </c:pt>
                <c:pt idx="1">
                  <c:v>21160</c:v>
                </c:pt>
                <c:pt idx="2">
                  <c:v>16161</c:v>
                </c:pt>
                <c:pt idx="3">
                  <c:v>27848</c:v>
                </c:pt>
                <c:pt idx="4">
                  <c:v>43985</c:v>
                </c:pt>
                <c:pt idx="5">
                  <c:v>50232</c:v>
                </c:pt>
                <c:pt idx="6">
                  <c:v>54937</c:v>
                </c:pt>
                <c:pt idx="7">
                  <c:v>52040</c:v>
                </c:pt>
                <c:pt idx="8">
                  <c:v>40185</c:v>
                </c:pt>
                <c:pt idx="9">
                  <c:v>30841</c:v>
                </c:pt>
                <c:pt idx="10">
                  <c:v>25081</c:v>
                </c:pt>
                <c:pt idx="11">
                  <c:v>20468</c:v>
                </c:pt>
                <c:pt idx="12">
                  <c:v>16357</c:v>
                </c:pt>
                <c:pt idx="13">
                  <c:v>11144</c:v>
                </c:pt>
                <c:pt idx="14">
                  <c:v>6246</c:v>
                </c:pt>
                <c:pt idx="15">
                  <c:v>2799</c:v>
                </c:pt>
                <c:pt idx="16">
                  <c:v>1268</c:v>
                </c:pt>
                <c:pt idx="17">
                  <c:v>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25-415D-B920-453F22BC3AF6}"/>
            </c:ext>
          </c:extLst>
        </c:ser>
        <c:ser>
          <c:idx val="2"/>
          <c:order val="2"/>
          <c:tx>
            <c:strRef>
              <c:f>religion!$G$2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religion!$A$3:$A$20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85+</c:v>
                </c:pt>
              </c:strCache>
            </c:strRef>
          </c:cat>
          <c:val>
            <c:numRef>
              <c:f>religion!$G$3:$G$20</c:f>
              <c:numCache>
                <c:formatCode>General</c:formatCode>
                <c:ptCount val="18"/>
                <c:pt idx="0">
                  <c:v>45764</c:v>
                </c:pt>
                <c:pt idx="1">
                  <c:v>36433</c:v>
                </c:pt>
                <c:pt idx="2">
                  <c:v>34653</c:v>
                </c:pt>
                <c:pt idx="3">
                  <c:v>43690</c:v>
                </c:pt>
                <c:pt idx="4">
                  <c:v>62841</c:v>
                </c:pt>
                <c:pt idx="5">
                  <c:v>74518</c:v>
                </c:pt>
                <c:pt idx="6">
                  <c:v>77603</c:v>
                </c:pt>
                <c:pt idx="7">
                  <c:v>75152</c:v>
                </c:pt>
                <c:pt idx="8">
                  <c:v>70067</c:v>
                </c:pt>
                <c:pt idx="9">
                  <c:v>54799</c:v>
                </c:pt>
                <c:pt idx="10">
                  <c:v>44572</c:v>
                </c:pt>
                <c:pt idx="11">
                  <c:v>36380</c:v>
                </c:pt>
                <c:pt idx="12">
                  <c:v>28764</c:v>
                </c:pt>
                <c:pt idx="13">
                  <c:v>22154</c:v>
                </c:pt>
                <c:pt idx="14">
                  <c:v>15151</c:v>
                </c:pt>
                <c:pt idx="15">
                  <c:v>8364</c:v>
                </c:pt>
                <c:pt idx="16">
                  <c:v>3508</c:v>
                </c:pt>
                <c:pt idx="17">
                  <c:v>1797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25-415D-B920-453F22BC3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271248"/>
        <c:axId val="1052269448"/>
      </c:lineChart>
      <c:catAx>
        <c:axId val="1052271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4891373248155303"/>
              <c:y val="0.89821319744072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269448"/>
        <c:crosses val="autoZero"/>
        <c:auto val="1"/>
        <c:lblAlgn val="ctr"/>
        <c:lblOffset val="100"/>
        <c:noMultiLvlLbl val="0"/>
      </c:catAx>
      <c:valAx>
        <c:axId val="105226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27124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486802357252508"/>
          <c:y val="0.15380322773875973"/>
          <c:w val="0.26435200316941515"/>
          <c:h val="0.21995641944977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24/10/2023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24/10/2023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5641690F-5CE8-4B96-9588-F78D757180BA}" type="slidenum">
              <a:rPr lang="en-IE">
                <a:solidFill>
                  <a:prstClr val="black"/>
                </a:solidFill>
              </a:rPr>
              <a:pPr defTabSz="912937">
                <a:defRPr/>
              </a:pPr>
              <a:t>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320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5300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044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562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384350"/>
                </a:solidFill>
                <a:effectLst/>
                <a:latin typeface="Roboto Sans"/>
              </a:rPr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211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373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235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498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812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590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0046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7971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6218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5054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6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/>
          </a:p>
          <a:p>
            <a:endParaRPr lang="en-IE" sz="1200" dirty="0"/>
          </a:p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31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851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769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145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760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021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978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155925"/>
            <a:ext cx="5328592" cy="997523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024712E-4853-43F8-B74A-1B07E91B1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BE37CF0B-5310-486A-A679-232B220D1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8F46F4C4-BEFA-497D-B32E-525C5D7243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D31ED2D-9FCA-46CB-925D-B49F787B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0A979297-3040-48D3-849C-51FA6B43C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7790C45E-298F-46C0-9E38-C84BBDD6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C22F476D-4DFF-4576-BAD2-67A0C539DD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0A127BEC-497E-4037-B794-1629CD1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6312851E-4D5C-4DBB-8A19-75EF42A05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277A7B90-3DF0-45A3-813B-E8981D4A9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1AEF56C8-1057-49CA-B160-3E99CD451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560D4207-7140-4AA4-BF8A-34AF1F9A8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2B4C8B24-C7BB-480F-B55C-0B08BE3AB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384168"/>
                </a:solidFill>
              </a:rPr>
              <a:t>Profile 5 – Diversity, Migration, Ethnicity, Irish Travellers and Religion</a:t>
            </a:r>
            <a:br>
              <a:rPr lang="en-US" dirty="0"/>
            </a:br>
            <a:r>
              <a:rPr lang="en-US" dirty="0"/>
              <a:t>26 October 2023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118F-60C6-B218-627B-2A622566B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464496" cy="3350193"/>
          </a:xfrm>
        </p:spPr>
        <p:txBody>
          <a:bodyPr/>
          <a:lstStyle/>
          <a:p>
            <a:r>
              <a:rPr lang="en-IE" dirty="0"/>
              <a:t>Ethnic background</a:t>
            </a:r>
            <a:br>
              <a:rPr lang="en-IE" dirty="0"/>
            </a:br>
            <a:br>
              <a:rPr lang="en-IE" sz="2400" dirty="0"/>
            </a:b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5133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931D5F-6B01-1F48-6FE6-E48293C0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Ethnic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FFBD-8094-FCCE-8853-24172AE4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3.9 million people identified their ethnic group as ‘White Irish’, 77% of the population</a:t>
            </a:r>
            <a:endParaRPr lang="en-IE" dirty="0"/>
          </a:p>
          <a:p>
            <a:r>
              <a:rPr lang="en-IE" dirty="0"/>
              <a:t>New categories</a:t>
            </a:r>
          </a:p>
          <a:p>
            <a:pPr lvl="1"/>
            <a:r>
              <a:rPr lang="en-US" dirty="0"/>
              <a:t>94,434 - Indian/Pakistani/Bangladeshi</a:t>
            </a:r>
          </a:p>
          <a:p>
            <a:pPr lvl="1"/>
            <a:r>
              <a:rPr lang="en-US" dirty="0"/>
              <a:t> 20,115 identified as Arab</a:t>
            </a:r>
          </a:p>
          <a:p>
            <a:pPr lvl="1"/>
            <a:r>
              <a:rPr lang="en-US" dirty="0"/>
              <a:t>16,059 as Roma</a:t>
            </a:r>
            <a:endParaRPr lang="en-IE" dirty="0"/>
          </a:p>
          <a:p>
            <a:r>
              <a:rPr lang="en-US" dirty="0"/>
              <a:t>Over half a million identified as ‘Any other White background’</a:t>
            </a:r>
          </a:p>
          <a:p>
            <a:r>
              <a:rPr lang="en-US" dirty="0"/>
              <a:t>67,546 people identified as ‘Black or Black Irish – African’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60A53-8DBC-D62C-F39D-65812C3D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5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6442-412A-D900-C29C-49770C30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Roma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A8AE9E-D497-2FD2-1DBD-CF3282D30C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7016" y="1131888"/>
            <a:ext cx="3758968" cy="28797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872F0-C782-A5CD-4B8D-E0985F03E8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Two main age cohorts</a:t>
            </a:r>
          </a:p>
          <a:p>
            <a:pPr lvl="1"/>
            <a:r>
              <a:rPr lang="en-US" dirty="0"/>
              <a:t>Adults aged 30 to 44 years</a:t>
            </a:r>
          </a:p>
          <a:p>
            <a:pPr lvl="1"/>
            <a:r>
              <a:rPr lang="en-US" dirty="0"/>
              <a:t>Children aged 5 to 14 years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83BBD-9726-6C9E-5A4A-1CC58FDF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0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DD6A-C93E-E01B-B987-834B672AC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Irish Travellers</a:t>
            </a:r>
            <a:br>
              <a:rPr lang="en-IE" dirty="0"/>
            </a:br>
            <a:br>
              <a:rPr lang="en-IE" sz="2400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804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C002-A3B8-1C8D-33C4-3BEA0F43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Irish Travellers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46C3-2BA2-B5FC-0DA1-9D0C0E06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number of Irish Travellers living in the State in Census 2022 was 32,949, an increase of 6% from 30,987 in Census 2016</a:t>
            </a:r>
          </a:p>
          <a:p>
            <a:r>
              <a:rPr lang="en-IE" dirty="0"/>
              <a:t>Galway City and Longford were the counties with the highest proportions of Irish Travellers</a:t>
            </a:r>
          </a:p>
          <a:p>
            <a:r>
              <a:rPr lang="en-IE" dirty="0"/>
              <a:t>Irish Travellers had an average age of 27 years compared with 39 years for the total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46DEE-E03E-EAAC-B499-7BDAFEBE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2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BB79-6A91-0844-91CA-806C2FE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Irish Travellers age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AF7D-A089-E411-A957-6403BECA6D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Children under the age of 15 made up 36% of Irish Travellers compared with 20% of the total population</a:t>
            </a:r>
          </a:p>
          <a:p>
            <a:r>
              <a:rPr lang="en-US" dirty="0"/>
              <a:t>15% of the total population was aged 65 years and over while for Irish Travellers, the equivalent figure was just 5%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CA00A4-35C9-EA42-428F-E86DC7A5D5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4313" y="1131888"/>
            <a:ext cx="3826374" cy="28797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E2A17-8C9A-36E5-2383-BB0895FF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7CB6-ECB2-7FBA-94CC-B63DBADA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Long lasting conditions and difficulties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293C52-8DA0-68B0-CA16-B4F9A3491A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350992"/>
            <a:ext cx="4038600" cy="24415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A6DF6-2B52-212E-C3FD-59A0D4E093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8,577 Irish Travellers reported experiencing at least one long-lasting condition or difficulty to any extent, accounting for 26% of the Traveller population</a:t>
            </a:r>
          </a:p>
          <a:p>
            <a:r>
              <a:rPr lang="en-US" dirty="0"/>
              <a:t>15% of Irish Travellers reported experiencing at least one long-lasting condition or difficulty to a great extent or a lot compared with 8% of all people living in Ireland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B556B-D772-1C14-89D2-5882F34B8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1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D72D-0D08-6F61-5EDE-90300DBE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2196-79CF-EB15-A0FC-9B4B1A4416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5,427 Irish Travellers were daily smokers in Census 2022, or 16% of the Traveller population compared with 9% of the total population</a:t>
            </a:r>
          </a:p>
          <a:p>
            <a:r>
              <a:rPr lang="en-US" dirty="0"/>
              <a:t>Some 9% of Travellers had given up smoking, compared with 19% for the total population</a:t>
            </a:r>
          </a:p>
          <a:p>
            <a:r>
              <a:rPr lang="en-US" dirty="0"/>
              <a:t>Looking at smoking by age shows that one in three Irish Travellers between the ages of 25 and 54 were daily smokers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71076-1C5D-2D0C-31A2-62314BD81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D3F689A-19EC-4591-AE61-F43406B8A6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2844196"/>
              </p:ext>
            </p:extLst>
          </p:nvPr>
        </p:nvGraphicFramePr>
        <p:xfrm>
          <a:off x="4648200" y="843558"/>
          <a:ext cx="4038600" cy="316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99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E137-A9D9-D282-64E3-FB96002AA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91758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D0C0-5C91-F56E-4CFC-F30FBD0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7E558-0E73-D926-1D20-2A3279169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 3.5 million people living in the State reported that their religion was Roman Catholic</a:t>
            </a:r>
          </a:p>
          <a:p>
            <a:r>
              <a:rPr lang="en-US" dirty="0"/>
              <a:t>The number of people with no religion was 736,210. Up 63% since Census  2016, and up 187% from 2011</a:t>
            </a:r>
          </a:p>
          <a:p>
            <a:r>
              <a:rPr lang="en-US" dirty="0"/>
              <a:t>The second largest religious grouping was Church of Ireland or England, Anglican and Episcopalian with almost 125,000 people, an increase of 2% since 2016</a:t>
            </a:r>
          </a:p>
          <a:p>
            <a:r>
              <a:rPr lang="en-US" dirty="0"/>
              <a:t>The Orthodox (Greek, Coptic, Russian) grouping had over 100,000 people, up 65% in six years and up 128% since Census 2011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1586-CB3B-B983-7CF3-824F3A046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6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725B-D9B7-54B4-7BF5-E98BEFA0B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Citizenship and foreign languages</a:t>
            </a:r>
          </a:p>
        </p:txBody>
      </p:sp>
    </p:spTree>
    <p:extLst>
      <p:ext uri="{BB962C8B-B14F-4D97-AF65-F5344CB8AC3E}">
        <p14:creationId xmlns:p14="http://schemas.microsoft.com/office/powerpoint/2010/main" val="261590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05F0-A729-F0A7-B39E-60445550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Roman Catholics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EB675-B0A5-3B3B-49B4-EC2D93DE04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number of Roman Catholics aged 45 and over increased by 7% between 2016 and 2022, while the total population this age was up 18%</a:t>
            </a:r>
          </a:p>
          <a:p>
            <a:r>
              <a:rPr lang="en-US" dirty="0"/>
              <a:t>While the population aged under 10 has fallen by 8% the number of Roman Catholics in this age group has fallen by 21%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656C-5B84-942D-C5B5-98E0F0891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7ECD72B-519F-5DBA-004A-9EBF6F6180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1572694"/>
              </p:ext>
            </p:extLst>
          </p:nvPr>
        </p:nvGraphicFramePr>
        <p:xfrm>
          <a:off x="4648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1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A1E8-D42B-7D18-2054-0FC2A860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Population with no religion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275A3-05DD-0D09-0A04-FA50D7D67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number of people with no religion increased across all ages </a:t>
            </a:r>
          </a:p>
          <a:p>
            <a:r>
              <a:rPr lang="en-US" dirty="0"/>
              <a:t>The number of children aged 0 to 9 years with no religion increased by nearly 60% to over 82,000</a:t>
            </a:r>
            <a:endParaRPr lang="en-IE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223FB-E75C-521B-CE0A-709F4FD6E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7ECD72B-519F-5DBA-004A-9EBF6F6180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5680431"/>
              </p:ext>
            </p:extLst>
          </p:nvPr>
        </p:nvGraphicFramePr>
        <p:xfrm>
          <a:off x="457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994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5CB51-A5E6-7FB7-0B7E-801FBDA6D7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4767263"/>
            <a:ext cx="1008062" cy="274637"/>
          </a:xfrm>
        </p:spPr>
        <p:txBody>
          <a:bodyPr/>
          <a:lstStyle/>
          <a:p>
            <a:fld id="{F074DFA7-C613-284F-BE8A-46920CEE104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02B33-D152-3F17-D52D-84E358AE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35" y="-224598"/>
            <a:ext cx="9212435" cy="53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0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4030-1632-1A3F-A80F-A27FD928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CB3B-4598-4ACB-7C40-D817A5B8A5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Non-Irish citizens made up 12% of the population</a:t>
            </a:r>
          </a:p>
          <a:p>
            <a:r>
              <a:rPr lang="en-US" dirty="0"/>
              <a:t>Half of non-Irish citizens were citizens of EU countries</a:t>
            </a:r>
          </a:p>
          <a:p>
            <a:r>
              <a:rPr lang="en-US" dirty="0"/>
              <a:t>13% were UK citizens</a:t>
            </a:r>
          </a:p>
          <a:p>
            <a:r>
              <a:rPr lang="en-US" dirty="0"/>
              <a:t>Over 235,000 people were citizens of countries outside of the EU and 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5ED58-CD09-E9AB-55E4-9344103F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89DADC-9456-CF63-EF8D-055290FED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835622"/>
              </p:ext>
            </p:extLst>
          </p:nvPr>
        </p:nvGraphicFramePr>
        <p:xfrm>
          <a:off x="4932040" y="627535"/>
          <a:ext cx="3888432" cy="351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3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2716-875A-43FF-C7A9-10D9DF6A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Average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5439-468E-0215-648C-3F1FCBE1CE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Citizens of Ireland had an average age of 39</a:t>
            </a:r>
          </a:p>
          <a:p>
            <a:r>
              <a:rPr lang="en-IE" dirty="0"/>
              <a:t>UK citizens had the highest average age of 50</a:t>
            </a:r>
          </a:p>
          <a:p>
            <a:r>
              <a:rPr lang="en-IE" dirty="0"/>
              <a:t>Lowest average age was among Ukrainian citizens (25) followed by Indian citizens (27)</a:t>
            </a: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7E4D2-D2CB-DD0E-BF19-AAD84017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27F8AE7-840C-4309-82DC-D035902915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1475936"/>
              </p:ext>
            </p:extLst>
          </p:nvPr>
        </p:nvGraphicFramePr>
        <p:xfrm>
          <a:off x="4648200" y="843558"/>
          <a:ext cx="4038600" cy="316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878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CD8DB-0524-0EB0-44F8-4034C271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Foreign languages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54643-F735-1670-C0D6-472D87BB4E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Over 750,000 people spoke a language other than Irish or English at home</a:t>
            </a:r>
          </a:p>
          <a:p>
            <a:r>
              <a:rPr lang="en-IE" dirty="0"/>
              <a:t>There were 124,000 people speaking Polish at home and 81% spoke English well or very well</a:t>
            </a:r>
          </a:p>
          <a:p>
            <a:r>
              <a:rPr lang="en-IE" dirty="0"/>
              <a:t>There were 57,000 people speaking Romanian and 76% spoke English well or very well</a:t>
            </a: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D8641-523F-A08B-27CC-39089975B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62DFA2-51F4-2F56-32FE-BE93551A0E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0332667"/>
              </p:ext>
            </p:extLst>
          </p:nvPr>
        </p:nvGraphicFramePr>
        <p:xfrm>
          <a:off x="457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716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7128792" cy="3350193"/>
          </a:xfrm>
        </p:spPr>
        <p:txBody>
          <a:bodyPr>
            <a:normAutofit/>
          </a:bodyPr>
          <a:lstStyle/>
          <a:p>
            <a:r>
              <a:rPr lang="en-US" dirty="0"/>
              <a:t>Immigration</a:t>
            </a:r>
            <a:br>
              <a:rPr lang="en-US" dirty="0"/>
            </a:br>
            <a:br>
              <a:rPr lang="en-US" sz="2400" dirty="0"/>
            </a:b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0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629C-4D8B-7368-FCE5-D4580504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96F2-53D5-2E91-28D2-FEC5C9B6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89,512 people who moved into the State in the year leading up to Census 2022</a:t>
            </a:r>
          </a:p>
          <a:p>
            <a:pPr lvl="1"/>
            <a:r>
              <a:rPr lang="en-IE" dirty="0"/>
              <a:t>One in four were Irish citizens</a:t>
            </a:r>
          </a:p>
          <a:p>
            <a:pPr lvl="1"/>
            <a:r>
              <a:rPr lang="en-IE" dirty="0"/>
              <a:t>Three in four were citizens of countries other than Ireland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B7713-ADD9-3E2B-E8F7-C48A2BC9D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9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7E84-804D-E4B4-7624-BD743361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Country of origin – Irish citizens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3C832-8DAE-CAE4-2301-B4498A3006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UK</a:t>
            </a:r>
          </a:p>
          <a:p>
            <a:r>
              <a:rPr lang="en-IE" dirty="0"/>
              <a:t>Australia</a:t>
            </a:r>
          </a:p>
          <a:p>
            <a:r>
              <a:rPr lang="en-IE" dirty="0"/>
              <a:t>USA and Canada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E035F-BDBE-2D51-4E99-5237E024F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3501F6B-2280-B98F-1B36-283B8FB0DC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589812"/>
              </p:ext>
            </p:extLst>
          </p:nvPr>
        </p:nvGraphicFramePr>
        <p:xfrm>
          <a:off x="457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54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2F63-285D-2A3E-3555-D64AD393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Country of origin – non-Irish citizens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DBCE-7636-F7CB-EA6F-CA989E98EE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India</a:t>
            </a:r>
          </a:p>
          <a:p>
            <a:r>
              <a:rPr lang="en-IE" dirty="0"/>
              <a:t>Brazil</a:t>
            </a:r>
          </a:p>
          <a:p>
            <a:r>
              <a:rPr lang="en-IE" dirty="0"/>
              <a:t>Spain</a:t>
            </a:r>
          </a:p>
          <a:p>
            <a:r>
              <a:rPr lang="en-IE" dirty="0"/>
              <a:t>Ukraine</a:t>
            </a:r>
          </a:p>
          <a:p>
            <a:r>
              <a:rPr lang="en-IE" dirty="0"/>
              <a:t>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D3B1-3A69-E3FE-B7B0-96E50EA50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A655C07-BC1A-AFD8-F911-FDF1CBEBB3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15888"/>
              </p:ext>
            </p:extLst>
          </p:nvPr>
        </p:nvGraphicFramePr>
        <p:xfrm>
          <a:off x="4648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308602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8edd83-6394-400b-9649-ba71561e26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AC10D4A689C458782627803FEE0C8" ma:contentTypeVersion="13" ma:contentTypeDescription="Create a new document." ma:contentTypeScope="" ma:versionID="9ebc166dfeb45519b6edbceaf7a50926">
  <xsd:schema xmlns:xsd="http://www.w3.org/2001/XMLSchema" xmlns:xs="http://www.w3.org/2001/XMLSchema" xmlns:p="http://schemas.microsoft.com/office/2006/metadata/properties" xmlns:ns3="be46b88d-aff0-4280-8651-62d51e5884b7" xmlns:ns4="d18edd83-6394-400b-9649-ba71561e26b5" targetNamespace="http://schemas.microsoft.com/office/2006/metadata/properties" ma:root="true" ma:fieldsID="d341e11b1b206f1c52c1cbb559cd9233" ns3:_="" ns4:_="">
    <xsd:import namespace="be46b88d-aff0-4280-8651-62d51e5884b7"/>
    <xsd:import namespace="d18edd83-6394-400b-9649-ba71561e26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6b88d-aff0-4280-8651-62d51e5884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edd83-6394-400b-9649-ba71561e2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C1A50-9CDE-486E-A0F7-623F15BF028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e46b88d-aff0-4280-8651-62d51e5884b7"/>
    <ds:schemaRef ds:uri="d18edd83-6394-400b-9649-ba71561e26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971944-8A50-446B-8BDB-F149ED5C50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5F8A0-51DF-4C24-9FC2-538018C4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46b88d-aff0-4280-8651-62d51e5884b7"/>
    <ds:schemaRef ds:uri="d18edd83-6394-400b-9649-ba71561e26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9932</TotalTime>
  <Words>789</Words>
  <Application>Microsoft Office PowerPoint</Application>
  <PresentationFormat>On-screen Show (16:9)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Roboto Sans</vt:lpstr>
      <vt:lpstr>Roboto Slab Light</vt:lpstr>
      <vt:lpstr>Roboto Slab Regular</vt:lpstr>
      <vt:lpstr>CSO Standard Text 2</vt:lpstr>
      <vt:lpstr>PowerPoint Presentation</vt:lpstr>
      <vt:lpstr>Citizenship and foreign languages</vt:lpstr>
      <vt:lpstr>Citizenship</vt:lpstr>
      <vt:lpstr>Average age</vt:lpstr>
      <vt:lpstr>Foreign languages</vt:lpstr>
      <vt:lpstr>Immigration   </vt:lpstr>
      <vt:lpstr>Immigration</vt:lpstr>
      <vt:lpstr>Country of origin – Irish citizens</vt:lpstr>
      <vt:lpstr>Country of origin – non-Irish citizens</vt:lpstr>
      <vt:lpstr>Ethnic background  </vt:lpstr>
      <vt:lpstr>Ethnic background</vt:lpstr>
      <vt:lpstr>Roma</vt:lpstr>
      <vt:lpstr>Irish Travellers  </vt:lpstr>
      <vt:lpstr>Irish Travellers</vt:lpstr>
      <vt:lpstr>Irish Travellers age profile</vt:lpstr>
      <vt:lpstr>Long lasting conditions and difficulties</vt:lpstr>
      <vt:lpstr>Smoking</vt:lpstr>
      <vt:lpstr>Religion</vt:lpstr>
      <vt:lpstr>Religion</vt:lpstr>
      <vt:lpstr>Roman Catholics</vt:lpstr>
      <vt:lpstr>Population with no religion</vt:lpstr>
      <vt:lpstr>PowerPoint Presentation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Alexandra Didilescu</cp:lastModifiedBy>
  <cp:revision>269</cp:revision>
  <cp:lastPrinted>2023-10-20T16:11:35Z</cp:lastPrinted>
  <dcterms:created xsi:type="dcterms:W3CDTF">2017-12-13T09:54:14Z</dcterms:created>
  <dcterms:modified xsi:type="dcterms:W3CDTF">2023-10-24T14:32:45Z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0x010100124AC10D4A689C458782627803FEE0C8</vt:lpwstr>
  </property>
</Properties>
</file>